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6" r:id="rId2"/>
    <p:sldId id="266" r:id="rId3"/>
    <p:sldId id="267" r:id="rId4"/>
    <p:sldId id="270" r:id="rId5"/>
    <p:sldId id="268" r:id="rId6"/>
    <p:sldId id="283" r:id="rId7"/>
    <p:sldId id="272" r:id="rId8"/>
    <p:sldId id="262" r:id="rId9"/>
    <p:sldId id="257" r:id="rId10"/>
    <p:sldId id="259" r:id="rId11"/>
    <p:sldId id="275" r:id="rId12"/>
    <p:sldId id="284" r:id="rId13"/>
    <p:sldId id="276" r:id="rId14"/>
    <p:sldId id="277" r:id="rId15"/>
    <p:sldId id="285" r:id="rId16"/>
    <p:sldId id="278" r:id="rId17"/>
    <p:sldId id="279" r:id="rId18"/>
    <p:sldId id="280" r:id="rId19"/>
    <p:sldId id="282" r:id="rId20"/>
    <p:sldId id="258" r:id="rId21"/>
    <p:sldId id="286" r:id="rId22"/>
    <p:sldId id="260" r:id="rId23"/>
    <p:sldId id="26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8" autoAdjust="0"/>
    <p:restoredTop sz="93949" autoAdjust="0"/>
  </p:normalViewPr>
  <p:slideViewPr>
    <p:cSldViewPr>
      <p:cViewPr>
        <p:scale>
          <a:sx n="105" d="100"/>
          <a:sy n="105" d="100"/>
        </p:scale>
        <p:origin x="-280" y="248"/>
      </p:cViewPr>
      <p:guideLst>
        <p:guide orient="horz" pos="2160"/>
        <p:guide pos="29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-3416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CDD3FC-65B1-48D6-B0BD-BF4F6C09E779}" type="datetimeFigureOut">
              <a:rPr lang="en-US" smtClean="0"/>
              <a:t>1/24/17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A6AB6-5BBF-46A3-830D-CC31A1267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62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r>
              <a:rPr lang="en-US" baseline="0" dirty="0" smtClean="0"/>
              <a:t> to CS16!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2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46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4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73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79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230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A6AB6-5BBF-46A3-830D-CC31A12677B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6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 algn="ctr">
              <a:defRPr sz="3200" b="1" cap="all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Thursday, January 28,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0"/>
            <a:ext cx="1066800" cy="329184"/>
          </a:xfrm>
        </p:spPr>
        <p:txBody>
          <a:bodyPr/>
          <a:lstStyle>
            <a:lvl1pPr algn="r">
              <a:defRPr/>
            </a:lvl1pPr>
          </a:lstStyle>
          <a:p>
            <a:fld id="{4377865E-31DE-4A5F-9469-B57C815FF9F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Thursday, January 23, 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Thursday, January 23, 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 smtClean="0"/>
              <a:t>Thursday, January 28,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4377865E-31DE-4A5F-9469-B57C815FF9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Thursday, January 28,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Thursday, January 28, 2016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Thursday, January 28, 2016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Thursday, January 28, 2016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Thursday, January 28, 2016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Thursday, January 23, 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Thursday, January 23, 2014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0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Thursday, January 28,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1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algn="r"/>
            <a:fld id="{4377865E-31DE-4A5F-9469-B57C815FF9F6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4000" b="1" kern="1200" spc="-100" baseline="0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cs16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CS16: Introduction to Algorithms and Data Structures</a:t>
            </a:r>
          </a:p>
          <a:p>
            <a:r>
              <a:rPr lang="en-US" sz="2400" dirty="0" err="1" smtClean="0"/>
              <a:t>Tu</a:t>
            </a:r>
            <a:r>
              <a:rPr lang="en-US" sz="2400" dirty="0" smtClean="0"/>
              <a:t>/</a:t>
            </a:r>
            <a:r>
              <a:rPr lang="en-US" sz="2400" dirty="0" err="1" smtClean="0"/>
              <a:t>Th</a:t>
            </a:r>
            <a:r>
              <a:rPr lang="en-US" sz="2400" dirty="0" smtClean="0"/>
              <a:t> 10:30-11:50</a:t>
            </a:r>
          </a:p>
          <a:p>
            <a:r>
              <a:rPr lang="en-US" sz="2400" dirty="0" smtClean="0"/>
              <a:t>Salomon DECI</a:t>
            </a:r>
          </a:p>
          <a:p>
            <a:r>
              <a:rPr lang="en-US" sz="2400" dirty="0" err="1" smtClean="0"/>
              <a:t>Seny</a:t>
            </a:r>
            <a:r>
              <a:rPr lang="en-US" sz="2400" dirty="0" smtClean="0"/>
              <a:t> Kamara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55176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Goals                     Course Work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"/>
          </p:nvPr>
        </p:nvSpPr>
        <p:spPr>
          <a:xfrm>
            <a:off x="381000" y="1447800"/>
            <a:ext cx="4038600" cy="47183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Learn fundamental algorithms and </a:t>
            </a:r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s</a:t>
            </a:r>
            <a:r>
              <a:rPr lang="en-US" dirty="0" smtClean="0"/>
              <a:t>tructures</a:t>
            </a:r>
          </a:p>
          <a:p>
            <a:r>
              <a:rPr lang="en-US" dirty="0" smtClean="0"/>
              <a:t>Find and design new ones</a:t>
            </a:r>
          </a:p>
          <a:p>
            <a:r>
              <a:rPr lang="en-US" dirty="0" smtClean="0"/>
              <a:t>Reason about them</a:t>
            </a:r>
          </a:p>
          <a:p>
            <a:r>
              <a:rPr lang="en-US" dirty="0" smtClean="0"/>
              <a:t>Use them</a:t>
            </a:r>
          </a:p>
          <a:p>
            <a:r>
              <a:rPr lang="en-US" dirty="0" smtClean="0"/>
              <a:t>Prepare you for more CS</a:t>
            </a:r>
          </a:p>
          <a:p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419600" y="1447800"/>
            <a:ext cx="4648200" cy="5410200"/>
          </a:xfrm>
          <a:prstGeom prst="rect">
            <a:avLst/>
          </a:prstGeom>
          <a:ln>
            <a:noFill/>
          </a:ln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Lectures</a:t>
            </a:r>
          </a:p>
          <a:p>
            <a:r>
              <a:rPr lang="en-US" sz="2400" dirty="0" smtClean="0"/>
              <a:t>10 </a:t>
            </a:r>
            <a:r>
              <a:rPr lang="en-US" sz="2400" dirty="0" err="1" smtClean="0"/>
              <a:t>Homeworks</a:t>
            </a:r>
            <a:r>
              <a:rPr lang="en-US" sz="2400" dirty="0" smtClean="0"/>
              <a:t> (30%)</a:t>
            </a:r>
          </a:p>
          <a:p>
            <a:r>
              <a:rPr lang="en-US" sz="2400" dirty="0" smtClean="0"/>
              <a:t>4 Projects (30%)</a:t>
            </a:r>
          </a:p>
          <a:p>
            <a:r>
              <a:rPr lang="en-US" sz="2400" dirty="0"/>
              <a:t>2 </a:t>
            </a:r>
            <a:r>
              <a:rPr lang="en-US" sz="2400" dirty="0" smtClean="0"/>
              <a:t>Exams (25%)</a:t>
            </a:r>
          </a:p>
          <a:p>
            <a:r>
              <a:rPr lang="en-US" sz="2400" dirty="0" smtClean="0"/>
              <a:t>Sections (10%) </a:t>
            </a:r>
            <a:r>
              <a:rPr lang="en-US" sz="2400" b="1" dirty="0" err="1" smtClean="0">
                <a:solidFill>
                  <a:schemeClr val="tx2"/>
                </a:solidFill>
              </a:rPr>
              <a:t>req’d</a:t>
            </a:r>
            <a:r>
              <a:rPr lang="en-US" sz="2400" b="1" dirty="0" smtClean="0">
                <a:solidFill>
                  <a:schemeClr val="tx2"/>
                </a:solidFill>
              </a:rPr>
              <a:t>!</a:t>
            </a:r>
          </a:p>
          <a:p>
            <a:r>
              <a:rPr lang="en-US" sz="2400" dirty="0" smtClean="0"/>
              <a:t>In-class worksheets (5%)</a:t>
            </a:r>
            <a:endParaRPr lang="en-US" sz="2400" b="1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>
                <a:solidFill>
                  <a:srgbClr val="000000"/>
                </a:solidFill>
              </a:rPr>
              <a:t>Keep up with website / piazza!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smtClean="0"/>
              <a:t>Reading: </a:t>
            </a:r>
            <a:r>
              <a:rPr lang="en-US" sz="2400" dirty="0" err="1" smtClean="0"/>
              <a:t>Dasgupta</a:t>
            </a:r>
            <a:r>
              <a:rPr lang="en-US" sz="2400" dirty="0" smtClean="0"/>
              <a:t> (Optional)</a:t>
            </a:r>
            <a:endParaRPr lang="en-US" sz="2400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166809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Cover various algorithms &amp; data structures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ow they work</a:t>
            </a:r>
          </a:p>
          <a:p>
            <a:pPr lvl="1"/>
            <a:r>
              <a:rPr lang="en-US" dirty="0" smtClean="0"/>
              <a:t>Why they work</a:t>
            </a:r>
          </a:p>
          <a:p>
            <a:pPr lvl="1"/>
            <a:r>
              <a:rPr lang="en-US" dirty="0" smtClean="0"/>
              <a:t>Analyze them</a:t>
            </a:r>
          </a:p>
          <a:p>
            <a:r>
              <a:rPr lang="en-US" dirty="0" smtClean="0"/>
              <a:t>Activities &amp; discussions</a:t>
            </a:r>
          </a:p>
          <a:p>
            <a:r>
              <a:rPr lang="en-US" dirty="0" smtClean="0"/>
              <a:t>You are responsible for content in lecture (whether on slides or not)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98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required textbook</a:t>
            </a:r>
          </a:p>
          <a:p>
            <a:r>
              <a:rPr lang="en-US" dirty="0" smtClean="0"/>
              <a:t>Helpful</a:t>
            </a:r>
          </a:p>
          <a:p>
            <a:pPr lvl="1"/>
            <a:r>
              <a:rPr lang="en-US" dirty="0" smtClean="0"/>
              <a:t>Das Gupta, </a:t>
            </a:r>
            <a:r>
              <a:rPr lang="en-US" dirty="0" err="1" smtClean="0"/>
              <a:t>Papadimtriou</a:t>
            </a:r>
            <a:r>
              <a:rPr lang="en-US" dirty="0" smtClean="0"/>
              <a:t> and </a:t>
            </a:r>
            <a:r>
              <a:rPr lang="en-US" dirty="0" err="1" smtClean="0"/>
              <a:t>Vazirani</a:t>
            </a:r>
            <a:endParaRPr lang="en-US" dirty="0" smtClean="0"/>
          </a:p>
          <a:p>
            <a:pPr lvl="1"/>
            <a:r>
              <a:rPr lang="en-US" dirty="0" smtClean="0"/>
              <a:t>Goodrich and </a:t>
            </a:r>
            <a:r>
              <a:rPr lang="en-US" dirty="0" err="1" smtClean="0"/>
              <a:t>Tamassia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92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</a:t>
            </a:r>
          </a:p>
          <a:p>
            <a:r>
              <a:rPr lang="en-US" dirty="0" smtClean="0"/>
              <a:t>Notes</a:t>
            </a:r>
          </a:p>
          <a:p>
            <a:r>
              <a:rPr lang="en-US" dirty="0" smtClean="0"/>
              <a:t>Announcements</a:t>
            </a:r>
          </a:p>
          <a:p>
            <a:r>
              <a:rPr lang="en-US" dirty="0" smtClean="0"/>
              <a:t>Helpful readings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7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Piazza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</a:p>
          <a:p>
            <a:r>
              <a:rPr lang="en-US" dirty="0" smtClean="0"/>
              <a:t>Questions and answers</a:t>
            </a:r>
          </a:p>
          <a:p>
            <a:r>
              <a:rPr lang="en-US" dirty="0" smtClean="0"/>
              <a:t>Links to helpful material (blogs, </a:t>
            </a:r>
            <a:r>
              <a:rPr lang="en-US" dirty="0" err="1"/>
              <a:t>Y</a:t>
            </a:r>
            <a:r>
              <a:rPr lang="en-US" dirty="0" err="1" smtClean="0"/>
              <a:t>outube</a:t>
            </a:r>
            <a:r>
              <a:rPr lang="en-US" dirty="0" smtClean="0"/>
              <a:t> videos)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Hours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 office hours are very helpful</a:t>
            </a:r>
          </a:p>
          <a:p>
            <a:pPr lvl="1"/>
            <a:r>
              <a:rPr lang="en-US" dirty="0" smtClean="0"/>
              <a:t>Try to get unstuck on your own first</a:t>
            </a:r>
          </a:p>
          <a:p>
            <a:r>
              <a:rPr lang="en-US" dirty="0" smtClean="0"/>
              <a:t>My office hours by appointment</a:t>
            </a:r>
          </a:p>
          <a:p>
            <a:r>
              <a:rPr lang="en-US" dirty="0" smtClean="0"/>
              <a:t>Questions about HW or projects:</a:t>
            </a:r>
          </a:p>
          <a:p>
            <a:pPr lvl="1"/>
            <a:r>
              <a:rPr lang="en-US" dirty="0" smtClean="0"/>
              <a:t>Post on Piazza</a:t>
            </a:r>
          </a:p>
          <a:p>
            <a:pPr lvl="1"/>
            <a:r>
              <a:rPr lang="en-US" dirty="0" smtClean="0"/>
              <a:t>Ask in Section</a:t>
            </a:r>
          </a:p>
          <a:p>
            <a:pPr lvl="1"/>
            <a:r>
              <a:rPr lang="en-US" dirty="0" smtClean="0"/>
              <a:t>TA office hours</a:t>
            </a:r>
          </a:p>
          <a:p>
            <a:pPr lvl="1"/>
            <a:r>
              <a:rPr lang="en-US" dirty="0" smtClean="0"/>
              <a:t>Schedule meeting with me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25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Homeworks</a:t>
            </a:r>
            <a:r>
              <a:rPr lang="en-US" dirty="0" smtClean="0"/>
              <a:t> (30%)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HWs</a:t>
            </a:r>
          </a:p>
          <a:p>
            <a:r>
              <a:rPr lang="en-US" dirty="0" smtClean="0"/>
              <a:t>Due every week</a:t>
            </a:r>
          </a:p>
          <a:p>
            <a:r>
              <a:rPr lang="en-US" dirty="0" smtClean="0"/>
              <a:t>Python code, proofs, analysis,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4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 (30%)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projects in Java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5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Sections (10%)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hour/week with 2 </a:t>
            </a:r>
            <a:r>
              <a:rPr lang="en-US" dirty="0" smtClean="0"/>
              <a:t>TAs</a:t>
            </a:r>
            <a:endParaRPr lang="en-US" dirty="0" smtClean="0"/>
          </a:p>
          <a:p>
            <a:r>
              <a:rPr lang="en-US" dirty="0" smtClean="0"/>
              <a:t>6-10 students</a:t>
            </a:r>
          </a:p>
          <a:p>
            <a:r>
              <a:rPr lang="en-US" dirty="0" smtClean="0"/>
              <a:t>Required!</a:t>
            </a:r>
          </a:p>
          <a:p>
            <a:pPr lvl="1"/>
            <a:r>
              <a:rPr lang="en-US" dirty="0" smtClean="0"/>
              <a:t>If you miss 3 you fail</a:t>
            </a:r>
          </a:p>
          <a:p>
            <a:pPr lvl="1"/>
            <a:r>
              <a:rPr lang="en-US" dirty="0" smtClean="0"/>
              <a:t>Lose points for every missed section </a:t>
            </a:r>
          </a:p>
          <a:p>
            <a:r>
              <a:rPr lang="en-US" dirty="0" smtClean="0"/>
              <a:t>Mini assignments</a:t>
            </a:r>
          </a:p>
          <a:p>
            <a:r>
              <a:rPr lang="en-US" dirty="0" smtClean="0"/>
              <a:t>Mentor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3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Exams (25%)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Midterm (10%)</a:t>
            </a:r>
          </a:p>
          <a:p>
            <a:pPr lvl="1"/>
            <a:r>
              <a:rPr lang="en-US" dirty="0" smtClean="0"/>
              <a:t>Date: </a:t>
            </a:r>
            <a:r>
              <a:rPr lang="en-US" dirty="0" smtClean="0"/>
              <a:t>March 23</a:t>
            </a:r>
            <a:r>
              <a:rPr lang="en-US" baseline="30000" dirty="0" smtClean="0"/>
              <a:t>rd</a:t>
            </a:r>
            <a:r>
              <a:rPr lang="en-US" dirty="0" smtClean="0"/>
              <a:t>, time TBD</a:t>
            </a:r>
            <a:endParaRPr lang="en-US" dirty="0" smtClean="0"/>
          </a:p>
          <a:p>
            <a:r>
              <a:rPr lang="en-US" dirty="0" smtClean="0"/>
              <a:t>Final (15%)</a:t>
            </a:r>
          </a:p>
          <a:p>
            <a:pPr lvl="1"/>
            <a:r>
              <a:rPr lang="en-US" dirty="0" smtClean="0"/>
              <a:t>Date: </a:t>
            </a:r>
            <a:r>
              <a:rPr lang="en-US" smtClean="0"/>
              <a:t>May 16</a:t>
            </a:r>
            <a:r>
              <a:rPr lang="en-US" baseline="30000" smtClean="0"/>
              <a:t>th</a:t>
            </a:r>
            <a:r>
              <a:rPr lang="en-US" smtClean="0"/>
              <a:t>, 2PM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0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16 About?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56728" y="2286000"/>
            <a:ext cx="50305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Algorithms</a:t>
            </a:r>
            <a:endParaRPr lang="en-US" sz="8000" dirty="0"/>
          </a:p>
        </p:txBody>
      </p:sp>
      <p:sp>
        <p:nvSpPr>
          <p:cNvPr id="7" name="TextBox 6"/>
          <p:cNvSpPr txBox="1"/>
          <p:nvPr/>
        </p:nvSpPr>
        <p:spPr>
          <a:xfrm>
            <a:off x="1371600" y="4724400"/>
            <a:ext cx="6715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“a series of computer instructions to perform a given task”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42549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7800" y="527109"/>
            <a:ext cx="6248400" cy="610937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2105051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Encouraged to collaborate on HWs but</a:t>
            </a:r>
          </a:p>
          <a:p>
            <a:pPr lvl="1"/>
            <a:r>
              <a:rPr lang="en-US" dirty="0" smtClean="0"/>
              <a:t>Write up HWs by yourself</a:t>
            </a:r>
          </a:p>
          <a:p>
            <a:pPr lvl="1"/>
            <a:r>
              <a:rPr lang="en-US" dirty="0" smtClean="0"/>
              <a:t>Code by yourself</a:t>
            </a:r>
          </a:p>
          <a:p>
            <a:pPr lvl="1"/>
            <a:r>
              <a:rPr lang="en-US" dirty="0" smtClean="0"/>
              <a:t>No sharing of code</a:t>
            </a:r>
          </a:p>
          <a:p>
            <a:pPr lvl="1"/>
            <a:r>
              <a:rPr lang="en-US" dirty="0" smtClean="0"/>
              <a:t>No collaboration on Projects</a:t>
            </a:r>
          </a:p>
          <a:p>
            <a:r>
              <a:rPr lang="en-US" dirty="0" smtClean="0"/>
              <a:t>You will re-write collaboration policy</a:t>
            </a:r>
          </a:p>
          <a:p>
            <a:r>
              <a:rPr lang="en-US" dirty="0" smtClean="0"/>
              <a:t>We will use code similarity tester</a:t>
            </a:r>
          </a:p>
          <a:p>
            <a:r>
              <a:rPr lang="en-US" dirty="0" smtClean="0"/>
              <a:t>Random live audits </a:t>
            </a:r>
          </a:p>
          <a:p>
            <a:pPr lvl="1"/>
            <a:r>
              <a:rPr lang="en-US" dirty="0" smtClean="0"/>
              <a:t>“what would happen if we did X to your code?”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34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smtClean="0"/>
              <a:t>Collaboration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You’ll read and rewrite, in your own words, the collaboration policy as part of HW1</a:t>
            </a:r>
          </a:p>
          <a:p>
            <a:r>
              <a:rPr lang="en-US" dirty="0" smtClean="0"/>
              <a:t>You’re highly encouraged to collaborate on </a:t>
            </a:r>
            <a:r>
              <a:rPr lang="en-US" dirty="0" err="1" smtClean="0"/>
              <a:t>homeworks</a:t>
            </a:r>
            <a:r>
              <a:rPr lang="en-US" dirty="0" smtClean="0"/>
              <a:t>, but….</a:t>
            </a:r>
          </a:p>
          <a:p>
            <a:r>
              <a:rPr lang="en-US" dirty="0" smtClean="0"/>
              <a:t>One key point: no code sharing.</a:t>
            </a:r>
          </a:p>
          <a:p>
            <a:pPr lvl="1"/>
            <a:r>
              <a:rPr lang="en-US" dirty="0" smtClean="0"/>
              <a:t>We’ll use an automated code-similarity tester</a:t>
            </a:r>
          </a:p>
          <a:p>
            <a:pPr lvl="2"/>
            <a:r>
              <a:rPr lang="en-US" dirty="0" smtClean="0"/>
              <a:t>If you’re clever enough to beat it, you shouldn’t be in this course</a:t>
            </a:r>
          </a:p>
          <a:p>
            <a:pPr lvl="1"/>
            <a:r>
              <a:rPr lang="en-US" dirty="0" smtClean="0"/>
              <a:t>We may, at random, do a “wire pull test”, i.e., ask you what your code would do if we changed some line to say something different.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1899880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Goals                     Course Work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"/>
          </p:nvPr>
        </p:nvSpPr>
        <p:spPr>
          <a:xfrm>
            <a:off x="381000" y="1447800"/>
            <a:ext cx="4038600" cy="47183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Learn fundamental algorithms and </a:t>
            </a:r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s</a:t>
            </a:r>
            <a:r>
              <a:rPr lang="en-US" dirty="0" smtClean="0"/>
              <a:t>tructures</a:t>
            </a:r>
          </a:p>
          <a:p>
            <a:r>
              <a:rPr lang="en-US" dirty="0" smtClean="0"/>
              <a:t>Find and design new ones</a:t>
            </a:r>
          </a:p>
          <a:p>
            <a:r>
              <a:rPr lang="en-US" dirty="0" smtClean="0"/>
              <a:t>Reason about them</a:t>
            </a:r>
          </a:p>
          <a:p>
            <a:r>
              <a:rPr lang="en-US" dirty="0" smtClean="0"/>
              <a:t>Use them</a:t>
            </a:r>
          </a:p>
          <a:p>
            <a:r>
              <a:rPr lang="en-US" dirty="0" smtClean="0"/>
              <a:t>Prepare you for more CS</a:t>
            </a:r>
          </a:p>
          <a:p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419600" y="1447800"/>
            <a:ext cx="4648200" cy="5410200"/>
          </a:xfrm>
          <a:prstGeom prst="rect">
            <a:avLst/>
          </a:prstGeom>
          <a:ln>
            <a:noFill/>
          </a:ln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Lectures</a:t>
            </a:r>
          </a:p>
          <a:p>
            <a:r>
              <a:rPr lang="en-US" sz="2400" dirty="0" smtClean="0"/>
              <a:t>10 </a:t>
            </a:r>
            <a:r>
              <a:rPr lang="en-US" sz="2400" dirty="0" err="1" smtClean="0"/>
              <a:t>Homeworks</a:t>
            </a:r>
            <a:r>
              <a:rPr lang="en-US" sz="2400" dirty="0" smtClean="0"/>
              <a:t> (30%)</a:t>
            </a:r>
          </a:p>
          <a:p>
            <a:r>
              <a:rPr lang="en-US" sz="2400" dirty="0" smtClean="0"/>
              <a:t>4 Projects (30%)</a:t>
            </a:r>
          </a:p>
          <a:p>
            <a:r>
              <a:rPr lang="en-US" sz="2400" dirty="0"/>
              <a:t>2 </a:t>
            </a:r>
            <a:r>
              <a:rPr lang="en-US" sz="2400" dirty="0" smtClean="0"/>
              <a:t>Exams (25%)</a:t>
            </a:r>
          </a:p>
          <a:p>
            <a:r>
              <a:rPr lang="en-US" sz="2400" dirty="0" smtClean="0"/>
              <a:t>Sections (10%) </a:t>
            </a:r>
            <a:r>
              <a:rPr lang="en-US" sz="2400" b="1" dirty="0" err="1" smtClean="0">
                <a:solidFill>
                  <a:schemeClr val="tx2"/>
                </a:solidFill>
              </a:rPr>
              <a:t>req’d</a:t>
            </a:r>
            <a:r>
              <a:rPr lang="en-US" sz="2400" b="1" dirty="0" smtClean="0">
                <a:solidFill>
                  <a:schemeClr val="tx2"/>
                </a:solidFill>
              </a:rPr>
              <a:t>!</a:t>
            </a:r>
          </a:p>
          <a:p>
            <a:r>
              <a:rPr lang="en-US" sz="2400" dirty="0" smtClean="0"/>
              <a:t>In-class worksheets (5%)</a:t>
            </a:r>
            <a:endParaRPr lang="en-US" sz="2400" b="1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>
                <a:solidFill>
                  <a:srgbClr val="000000"/>
                </a:solidFill>
              </a:rPr>
              <a:t>Keep up with website / piazza!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smtClean="0"/>
              <a:t>Reading: </a:t>
            </a:r>
            <a:r>
              <a:rPr lang="en-US" sz="2400" dirty="0" err="1" smtClean="0"/>
              <a:t>Dasgupta</a:t>
            </a:r>
            <a:r>
              <a:rPr lang="en-US" sz="2400" dirty="0" smtClean="0"/>
              <a:t> (Optional)</a:t>
            </a:r>
            <a:endParaRPr lang="en-US" sz="2400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29688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Study Algorithms?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Core to Computer Science</a:t>
            </a:r>
          </a:p>
          <a:p>
            <a:pPr lvl="1"/>
            <a:r>
              <a:rPr lang="en-US" dirty="0" err="1" smtClean="0"/>
              <a:t>Algs:CS</a:t>
            </a:r>
            <a:r>
              <a:rPr lang="en-US" dirty="0" smtClean="0"/>
              <a:t> is like </a:t>
            </a:r>
            <a:r>
              <a:rPr lang="en-US" dirty="0" err="1" smtClean="0"/>
              <a:t>Math:STEM</a:t>
            </a:r>
            <a:endParaRPr lang="en-US" dirty="0" smtClean="0"/>
          </a:p>
          <a:p>
            <a:r>
              <a:rPr lang="en-US" dirty="0" smtClean="0"/>
              <a:t>Extremely useful in practice</a:t>
            </a:r>
          </a:p>
          <a:p>
            <a:pPr lvl="1"/>
            <a:r>
              <a:rPr lang="en-US" dirty="0" smtClean="0"/>
              <a:t>Age of the universe vs. seconds</a:t>
            </a:r>
          </a:p>
          <a:p>
            <a:r>
              <a:rPr lang="en-US" dirty="0" smtClean="0"/>
              <a:t>Interesting and elegant ideas</a:t>
            </a:r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62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is Diverse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3148584" y="2759964"/>
            <a:ext cx="2840736" cy="2743200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722120" y="2369058"/>
            <a:ext cx="1926336" cy="1868424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OS</a:t>
            </a:r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75816" y="3694176"/>
            <a:ext cx="1926336" cy="186842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Networking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819400" y="4704588"/>
            <a:ext cx="1926336" cy="1868424"/>
          </a:xfrm>
          <a:prstGeom prst="ellipse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Soft. Eng.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879848" y="1612011"/>
            <a:ext cx="1926336" cy="1868424"/>
          </a:xfrm>
          <a:prstGeom prst="ellipse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AI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486400" y="3424047"/>
            <a:ext cx="1981200" cy="1946148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Crypto &amp; Security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532632" y="1555623"/>
            <a:ext cx="1926336" cy="1868424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Graphics &amp; Vision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965448" y="4760976"/>
            <a:ext cx="1926336" cy="1868424"/>
          </a:xfrm>
          <a:prstGeom prst="ellipse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26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Search in the 90’s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399" y="5008083"/>
            <a:ext cx="3398103" cy="114865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4" y="1558384"/>
            <a:ext cx="2534726" cy="28257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76" y="5511018"/>
            <a:ext cx="3398520" cy="6457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2810" y="1558384"/>
            <a:ext cx="4131590" cy="15587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0" y="3648119"/>
            <a:ext cx="3035853" cy="119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7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learning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86800" cy="4876800"/>
          </a:xfrm>
        </p:spPr>
        <p:txBody>
          <a:bodyPr>
            <a:noAutofit/>
          </a:bodyPr>
          <a:lstStyle/>
          <a:p>
            <a:r>
              <a:rPr lang="en-US" sz="2200" b="1" dirty="0"/>
              <a:t>Analysis of </a:t>
            </a:r>
            <a:r>
              <a:rPr lang="en-US" sz="2200" b="1" dirty="0" smtClean="0"/>
              <a:t>algorithms</a:t>
            </a:r>
            <a:r>
              <a:rPr lang="en-US" sz="2200" b="1" dirty="0"/>
              <a:t>: </a:t>
            </a:r>
            <a:r>
              <a:rPr lang="en-US" sz="2200" dirty="0" smtClean="0"/>
              <a:t>big-Oh, worst-case analysis, amortized analysis, expected running time</a:t>
            </a:r>
          </a:p>
          <a:p>
            <a:r>
              <a:rPr lang="en-US" sz="2200" b="1" dirty="0" smtClean="0"/>
              <a:t>Design paradigms: </a:t>
            </a:r>
            <a:r>
              <a:rPr lang="en-US" sz="2200" dirty="0"/>
              <a:t>dynamic p</a:t>
            </a:r>
            <a:r>
              <a:rPr lang="en-US" sz="2200" dirty="0" smtClean="0"/>
              <a:t>rogramming, divide </a:t>
            </a:r>
            <a:r>
              <a:rPr lang="en-US" sz="2200" dirty="0"/>
              <a:t>and </a:t>
            </a:r>
            <a:r>
              <a:rPr lang="en-US" sz="2200" dirty="0" smtClean="0"/>
              <a:t>conquer</a:t>
            </a:r>
            <a:r>
              <a:rPr lang="en-US" sz="2200" dirty="0"/>
              <a:t>, </a:t>
            </a:r>
            <a:r>
              <a:rPr lang="en-US" sz="2200" dirty="0" smtClean="0"/>
              <a:t>greedy algorithms </a:t>
            </a:r>
          </a:p>
          <a:p>
            <a:r>
              <a:rPr lang="en-US" sz="2200" b="1" dirty="0" smtClean="0"/>
              <a:t>Recursive algorithms: </a:t>
            </a:r>
            <a:r>
              <a:rPr lang="en-US" sz="2200" dirty="0" smtClean="0"/>
              <a:t>recurrence relations, induction</a:t>
            </a:r>
            <a:endParaRPr lang="en-US" sz="2200" b="1" dirty="0" smtClean="0"/>
          </a:p>
          <a:p>
            <a:r>
              <a:rPr lang="en-US" sz="2200" b="1" dirty="0" smtClean="0"/>
              <a:t>Elementary </a:t>
            </a:r>
            <a:r>
              <a:rPr lang="en-US" sz="2200" b="1" dirty="0"/>
              <a:t>d</a:t>
            </a:r>
            <a:r>
              <a:rPr lang="en-US" sz="2200" b="1" dirty="0" smtClean="0"/>
              <a:t>ata </a:t>
            </a:r>
            <a:r>
              <a:rPr lang="en-US" sz="2200" b="1" dirty="0"/>
              <a:t>s</a:t>
            </a:r>
            <a:r>
              <a:rPr lang="en-US" sz="2200" b="1" dirty="0" smtClean="0"/>
              <a:t>tructures</a:t>
            </a:r>
            <a:r>
              <a:rPr lang="en-US" sz="2200" b="1" dirty="0"/>
              <a:t>:  </a:t>
            </a:r>
            <a:r>
              <a:rPr lang="en-US" sz="2200" dirty="0"/>
              <a:t>s</a:t>
            </a:r>
            <a:r>
              <a:rPr lang="en-US" sz="2200" dirty="0" smtClean="0"/>
              <a:t>tacks</a:t>
            </a:r>
            <a:r>
              <a:rPr lang="en-US" sz="2200" dirty="0"/>
              <a:t>, </a:t>
            </a:r>
            <a:r>
              <a:rPr lang="en-US" sz="2200" dirty="0" smtClean="0"/>
              <a:t>queues</a:t>
            </a:r>
            <a:r>
              <a:rPr lang="en-US" sz="2200" dirty="0"/>
              <a:t>, </a:t>
            </a:r>
            <a:r>
              <a:rPr lang="en-US" sz="2200" dirty="0" smtClean="0"/>
              <a:t>trees</a:t>
            </a:r>
            <a:r>
              <a:rPr lang="en-US" sz="2200" dirty="0"/>
              <a:t>, </a:t>
            </a:r>
            <a:r>
              <a:rPr lang="en-US" sz="2200" dirty="0" smtClean="0"/>
              <a:t>hash </a:t>
            </a:r>
            <a:r>
              <a:rPr lang="en-US" sz="2200" dirty="0"/>
              <a:t>t</a:t>
            </a:r>
            <a:r>
              <a:rPr lang="en-US" sz="2200" dirty="0" smtClean="0"/>
              <a:t>ables</a:t>
            </a:r>
            <a:r>
              <a:rPr lang="en-US" sz="2200" dirty="0"/>
              <a:t>, </a:t>
            </a:r>
            <a:r>
              <a:rPr lang="en-US" sz="2200" dirty="0" smtClean="0"/>
              <a:t>binary </a:t>
            </a:r>
            <a:r>
              <a:rPr lang="en-US" sz="2200" dirty="0"/>
              <a:t>s</a:t>
            </a:r>
            <a:r>
              <a:rPr lang="en-US" sz="2200" dirty="0" smtClean="0"/>
              <a:t>earch </a:t>
            </a:r>
            <a:r>
              <a:rPr lang="en-US" sz="2200" dirty="0"/>
              <a:t>t</a:t>
            </a:r>
            <a:r>
              <a:rPr lang="en-US" sz="2200" dirty="0" smtClean="0"/>
              <a:t>rees</a:t>
            </a:r>
            <a:r>
              <a:rPr lang="en-US" sz="2200" dirty="0"/>
              <a:t>, </a:t>
            </a:r>
            <a:r>
              <a:rPr lang="en-US" sz="2200" dirty="0" smtClean="0"/>
              <a:t>heaps</a:t>
            </a:r>
            <a:r>
              <a:rPr lang="en-US" sz="2200" dirty="0"/>
              <a:t>, </a:t>
            </a:r>
            <a:r>
              <a:rPr lang="en-US" sz="2200" dirty="0" smtClean="0"/>
              <a:t>graphs</a:t>
            </a:r>
            <a:endParaRPr lang="en-US" sz="2200" dirty="0"/>
          </a:p>
          <a:p>
            <a:r>
              <a:rPr lang="en-US" sz="2200" b="1" dirty="0" smtClean="0"/>
              <a:t>Sorting algorithms: </a:t>
            </a:r>
            <a:r>
              <a:rPr lang="en-US" sz="2200" dirty="0"/>
              <a:t>i</a:t>
            </a:r>
            <a:r>
              <a:rPr lang="en-US" sz="2200" dirty="0" smtClean="0"/>
              <a:t>nsertion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r>
              <a:rPr lang="en-US" sz="2200" dirty="0"/>
              <a:t>, </a:t>
            </a:r>
            <a:r>
              <a:rPr lang="en-US" sz="2200" dirty="0" smtClean="0"/>
              <a:t>selection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r>
              <a:rPr lang="en-US" sz="2200" dirty="0"/>
              <a:t>, </a:t>
            </a:r>
            <a:r>
              <a:rPr lang="en-US" sz="2200" dirty="0" smtClean="0"/>
              <a:t>heap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r>
              <a:rPr lang="en-US" sz="2200" dirty="0"/>
              <a:t>, </a:t>
            </a:r>
            <a:r>
              <a:rPr lang="en-US" sz="2200" dirty="0" smtClean="0"/>
              <a:t>merge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r>
              <a:rPr lang="en-US" sz="2200" dirty="0"/>
              <a:t>, </a:t>
            </a:r>
            <a:r>
              <a:rPr lang="en-US" sz="2200" dirty="0" smtClean="0"/>
              <a:t>quicksort</a:t>
            </a:r>
            <a:r>
              <a:rPr lang="en-US" sz="2200" dirty="0"/>
              <a:t>, </a:t>
            </a:r>
            <a:r>
              <a:rPr lang="en-US" sz="2200" dirty="0" smtClean="0"/>
              <a:t>radix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endParaRPr lang="en-US" sz="2200" dirty="0"/>
          </a:p>
          <a:p>
            <a:r>
              <a:rPr lang="en-US" sz="2200" b="1" dirty="0"/>
              <a:t>Geometric </a:t>
            </a:r>
            <a:r>
              <a:rPr lang="en-US" sz="2200" b="1" dirty="0" smtClean="0"/>
              <a:t>algorithms</a:t>
            </a:r>
            <a:r>
              <a:rPr lang="en-US" sz="2200" b="1" dirty="0"/>
              <a:t>: </a:t>
            </a:r>
            <a:r>
              <a:rPr lang="en-US" sz="2200" dirty="0"/>
              <a:t>c</a:t>
            </a:r>
            <a:r>
              <a:rPr lang="en-US" sz="2200" dirty="0" smtClean="0"/>
              <a:t>onvex </a:t>
            </a:r>
            <a:r>
              <a:rPr lang="en-US" sz="2200" dirty="0"/>
              <a:t>h</a:t>
            </a:r>
            <a:r>
              <a:rPr lang="en-US" sz="2200" dirty="0" smtClean="0"/>
              <a:t>ull</a:t>
            </a:r>
            <a:endParaRPr lang="en-US" sz="2200" dirty="0"/>
          </a:p>
          <a:p>
            <a:r>
              <a:rPr lang="en-US" sz="2200" b="1" dirty="0"/>
              <a:t>Graph </a:t>
            </a:r>
            <a:r>
              <a:rPr lang="en-US" sz="2200" b="1" dirty="0" smtClean="0"/>
              <a:t>algorithms</a:t>
            </a:r>
            <a:r>
              <a:rPr lang="en-US" sz="2200" b="1" dirty="0"/>
              <a:t>: </a:t>
            </a:r>
            <a:r>
              <a:rPr lang="en-US" sz="2200" dirty="0"/>
              <a:t>d</a:t>
            </a:r>
            <a:r>
              <a:rPr lang="en-US" sz="2200" dirty="0" smtClean="0"/>
              <a:t>epth-first </a:t>
            </a:r>
            <a:r>
              <a:rPr lang="en-US" sz="2200" dirty="0"/>
              <a:t>s</a:t>
            </a:r>
            <a:r>
              <a:rPr lang="en-US" sz="2200" dirty="0" smtClean="0"/>
              <a:t>earch</a:t>
            </a:r>
            <a:r>
              <a:rPr lang="en-US" sz="2200" dirty="0"/>
              <a:t>, </a:t>
            </a:r>
            <a:r>
              <a:rPr lang="en-US" sz="2200" dirty="0" smtClean="0"/>
              <a:t>breadth-first </a:t>
            </a:r>
            <a:r>
              <a:rPr lang="en-US" sz="2200" dirty="0"/>
              <a:t>s</a:t>
            </a:r>
            <a:r>
              <a:rPr lang="en-US" sz="2200" dirty="0" smtClean="0"/>
              <a:t>earch</a:t>
            </a:r>
            <a:r>
              <a:rPr lang="en-US" sz="2200" dirty="0"/>
              <a:t>, </a:t>
            </a:r>
            <a:r>
              <a:rPr lang="en-US" sz="2200" dirty="0" smtClean="0"/>
              <a:t>shortest </a:t>
            </a:r>
            <a:r>
              <a:rPr lang="en-US" sz="2200" dirty="0"/>
              <a:t>p</a:t>
            </a:r>
            <a:r>
              <a:rPr lang="en-US" sz="2200" dirty="0" smtClean="0"/>
              <a:t>ath</a:t>
            </a:r>
            <a:r>
              <a:rPr lang="en-US" sz="2200" dirty="0"/>
              <a:t>, </a:t>
            </a:r>
            <a:r>
              <a:rPr lang="en-US" sz="2200" dirty="0" smtClean="0"/>
              <a:t>minimum </a:t>
            </a:r>
            <a:r>
              <a:rPr lang="en-US" sz="2200" dirty="0"/>
              <a:t>s</a:t>
            </a:r>
            <a:r>
              <a:rPr lang="en-US" sz="2200" dirty="0" smtClean="0"/>
              <a:t>panning </a:t>
            </a:r>
            <a:r>
              <a:rPr lang="en-US" sz="2200" dirty="0"/>
              <a:t>t</a:t>
            </a:r>
            <a:r>
              <a:rPr lang="en-US" sz="2200" dirty="0" smtClean="0"/>
              <a:t>ree</a:t>
            </a:r>
            <a:r>
              <a:rPr lang="en-US" sz="2200" dirty="0"/>
              <a:t>, </a:t>
            </a:r>
            <a:r>
              <a:rPr lang="en-US" sz="2200" dirty="0" smtClean="0"/>
              <a:t>topological </a:t>
            </a:r>
            <a:r>
              <a:rPr lang="en-US" sz="2200" dirty="0"/>
              <a:t>s</a:t>
            </a:r>
            <a:r>
              <a:rPr lang="en-US" sz="2200" dirty="0" smtClean="0"/>
              <a:t>ort</a:t>
            </a:r>
            <a:endParaRPr lang="en-US" sz="2200" dirty="0"/>
          </a:p>
          <a:p>
            <a:r>
              <a:rPr lang="en-US" sz="2200" b="1" dirty="0" smtClean="0"/>
              <a:t>Advanced topics: </a:t>
            </a:r>
            <a:r>
              <a:rPr lang="en-US" sz="2200" dirty="0" err="1" smtClean="0"/>
              <a:t>mapreduce</a:t>
            </a:r>
            <a:r>
              <a:rPr lang="en-US" sz="2200" dirty="0" smtClean="0"/>
              <a:t>, Bitcoin, PageRank, numerical algorithms</a:t>
            </a:r>
            <a:endParaRPr lang="en-US" sz="2200" b="1" dirty="0"/>
          </a:p>
          <a:p>
            <a:endParaRPr lang="en-US" sz="2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85629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to CS16!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Thursday, January 28, 2016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2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 smtClean="0"/>
              <a:t>Meet your TAs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CS 16 Infomercial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Analyzing our First Algorithm: </a:t>
            </a:r>
            <a:r>
              <a:rPr lang="en-US" dirty="0" err="1" smtClean="0"/>
              <a:t>SeamCarving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865E-31DE-4A5F-9469-B57C815FF9F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153320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933700"/>
            <a:ext cx="3810000" cy="990600"/>
          </a:xfrm>
        </p:spPr>
        <p:txBody>
          <a:bodyPr/>
          <a:lstStyle/>
          <a:p>
            <a:r>
              <a:rPr lang="en-US" dirty="0" smtClean="0"/>
              <a:t>Meet your TAs!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4377865E-31DE-4A5F-9469-B57C815FF9F6}" type="slidenum">
              <a:rPr lang="en-US" smtClean="0"/>
              <a:pPr algn="r"/>
              <a:t>9</a:t>
            </a:fld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2895600" cy="329184"/>
          </a:xfrm>
        </p:spPr>
        <p:txBody>
          <a:bodyPr/>
          <a:lstStyle/>
          <a:p>
            <a:r>
              <a:rPr lang="en-US" dirty="0"/>
              <a:t>Thursday, January </a:t>
            </a:r>
            <a:r>
              <a:rPr lang="en-US" dirty="0" smtClean="0"/>
              <a:t>26, 2017</a:t>
            </a:r>
          </a:p>
        </p:txBody>
      </p:sp>
    </p:spTree>
    <p:extLst>
      <p:ext uri="{BB962C8B-B14F-4D97-AF65-F5344CB8AC3E}">
        <p14:creationId xmlns:p14="http://schemas.microsoft.com/office/powerpoint/2010/main" val="281300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ustom 3">
      <a:dk1>
        <a:srgbClr val="000000"/>
      </a:dk1>
      <a:lt1>
        <a:srgbClr val="FFFFFF"/>
      </a:lt1>
      <a:dk2>
        <a:srgbClr val="FF5840"/>
      </a:dk2>
      <a:lt2>
        <a:srgbClr val="D4D4D4"/>
      </a:lt2>
      <a:accent1>
        <a:srgbClr val="86CE24"/>
      </a:accent1>
      <a:accent2>
        <a:srgbClr val="00A2E6"/>
      </a:accent2>
      <a:accent3>
        <a:srgbClr val="FAC810"/>
      </a:accent3>
      <a:accent4>
        <a:srgbClr val="7D8F8C"/>
      </a:accent4>
      <a:accent5>
        <a:srgbClr val="D06B20"/>
      </a:accent5>
      <a:accent6>
        <a:srgbClr val="958B8B"/>
      </a:accent6>
      <a:hlink>
        <a:srgbClr val="FF9900"/>
      </a:hlink>
      <a:folHlink>
        <a:srgbClr val="969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2229</TotalTime>
  <Words>843</Words>
  <Application>Microsoft Macintosh PowerPoint</Application>
  <PresentationFormat>On-screen Show (4:3)</PresentationFormat>
  <Paragraphs>189</Paragraphs>
  <Slides>23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Calibri</vt:lpstr>
      <vt:lpstr>Arial</vt:lpstr>
      <vt:lpstr>Clarity</vt:lpstr>
      <vt:lpstr>Introduction to cs16</vt:lpstr>
      <vt:lpstr>What is 16 About?</vt:lpstr>
      <vt:lpstr>Why Study Algorithms?</vt:lpstr>
      <vt:lpstr>Computer Science is Diverse</vt:lpstr>
      <vt:lpstr>Web Search in the 90’s</vt:lpstr>
      <vt:lpstr>What are we learning about?</vt:lpstr>
      <vt:lpstr>Welcome to CS16!</vt:lpstr>
      <vt:lpstr>Outline</vt:lpstr>
      <vt:lpstr>Meet your TAs!</vt:lpstr>
      <vt:lpstr>Goals                     Course Work</vt:lpstr>
      <vt:lpstr>Lectures</vt:lpstr>
      <vt:lpstr>Textbook</vt:lpstr>
      <vt:lpstr>Course Page</vt:lpstr>
      <vt:lpstr>Piazza</vt:lpstr>
      <vt:lpstr>Office Hours</vt:lpstr>
      <vt:lpstr>Homeworks (30%)</vt:lpstr>
      <vt:lpstr>Projects (30%)</vt:lpstr>
      <vt:lpstr>Sections (10%)</vt:lpstr>
      <vt:lpstr>Exams (25%)</vt:lpstr>
      <vt:lpstr>PowerPoint Presentation</vt:lpstr>
      <vt:lpstr>Collaboration</vt:lpstr>
      <vt:lpstr>Collaboration</vt:lpstr>
      <vt:lpstr>Goals                     Course Work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Goldberg</dc:creator>
  <cp:lastModifiedBy>K3 nkgw</cp:lastModifiedBy>
  <cp:revision>152</cp:revision>
  <dcterms:created xsi:type="dcterms:W3CDTF">2013-01-12T20:59:02Z</dcterms:created>
  <dcterms:modified xsi:type="dcterms:W3CDTF">2017-01-24T14:09:59Z</dcterms:modified>
</cp:coreProperties>
</file>

<file path=docProps/thumbnail.jpeg>
</file>